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0" r:id="rId2"/>
    <p:sldId id="271" r:id="rId3"/>
    <p:sldId id="516" r:id="rId4"/>
    <p:sldId id="517" r:id="rId5"/>
    <p:sldId id="518" r:id="rId6"/>
    <p:sldId id="519" r:id="rId7"/>
    <p:sldId id="520" r:id="rId8"/>
    <p:sldId id="521" r:id="rId9"/>
    <p:sldId id="514" r:id="rId10"/>
    <p:sldId id="262" r:id="rId11"/>
    <p:sldId id="522" r:id="rId12"/>
    <p:sldId id="524" r:id="rId13"/>
    <p:sldId id="523" r:id="rId14"/>
    <p:sldId id="494" r:id="rId15"/>
    <p:sldId id="511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74"/>
    <p:restoredTop sz="94682"/>
  </p:normalViewPr>
  <p:slideViewPr>
    <p:cSldViewPr snapToGrid="0">
      <p:cViewPr varScale="1">
        <p:scale>
          <a:sx n="111" d="100"/>
          <a:sy n="111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58EAE5-A1B3-4678-8C14-735B639F318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E8771F-1512-4C15-ADFB-3730DDD5BC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Brief Introduction to Clustering</a:t>
          </a:r>
        </a:p>
      </dgm:t>
    </dgm:pt>
    <dgm:pt modelId="{4228F59B-B8CD-4C32-AFC8-A2FD42B66BE4}" type="parTrans" cxnId="{3FBCA5C3-95B3-4678-A445-4286D5514C48}">
      <dgm:prSet/>
      <dgm:spPr/>
      <dgm:t>
        <a:bodyPr/>
        <a:lstStyle/>
        <a:p>
          <a:endParaRPr lang="en-US"/>
        </a:p>
      </dgm:t>
    </dgm:pt>
    <dgm:pt modelId="{BD077BC0-5FCA-42F7-A005-0241805D004D}" type="sibTrans" cxnId="{3FBCA5C3-95B3-4678-A445-4286D5514C48}">
      <dgm:prSet/>
      <dgm:spPr/>
      <dgm:t>
        <a:bodyPr/>
        <a:lstStyle/>
        <a:p>
          <a:endParaRPr lang="en-US"/>
        </a:p>
      </dgm:t>
    </dgm:pt>
    <dgm:pt modelId="{E13F83F5-1D63-4DAC-8B69-33F5D79886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Understanding </a:t>
          </a:r>
          <a:r>
            <a:rPr lang="en-US" dirty="0" err="1"/>
            <a:t>KMeans</a:t>
          </a:r>
          <a:r>
            <a:rPr lang="en-US" dirty="0"/>
            <a:t> Algorithm</a:t>
          </a:r>
        </a:p>
      </dgm:t>
    </dgm:pt>
    <dgm:pt modelId="{3344109B-503D-4A62-B96A-3D8CA0F45E1F}" type="parTrans" cxnId="{0DEA348B-2674-4ECC-9E39-6EEF154E5359}">
      <dgm:prSet/>
      <dgm:spPr/>
      <dgm:t>
        <a:bodyPr/>
        <a:lstStyle/>
        <a:p>
          <a:endParaRPr lang="en-US"/>
        </a:p>
      </dgm:t>
    </dgm:pt>
    <dgm:pt modelId="{8E082F75-2801-45D0-8286-975EA125A218}" type="sibTrans" cxnId="{0DEA348B-2674-4ECC-9E39-6EEF154E5359}">
      <dgm:prSet/>
      <dgm:spPr/>
      <dgm:t>
        <a:bodyPr/>
        <a:lstStyle/>
        <a:p>
          <a:endParaRPr lang="en-US"/>
        </a:p>
      </dgm:t>
    </dgm:pt>
    <dgm:pt modelId="{E7A7B134-4168-4CC3-81E1-12839F7DFE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Limitations</a:t>
          </a:r>
        </a:p>
      </dgm:t>
    </dgm:pt>
    <dgm:pt modelId="{74584159-B62F-4D62-9568-F3C4DE37C1AB}" type="parTrans" cxnId="{6CC0669A-E900-4A82-966B-5920FD83DC8B}">
      <dgm:prSet/>
      <dgm:spPr/>
      <dgm:t>
        <a:bodyPr/>
        <a:lstStyle/>
        <a:p>
          <a:endParaRPr lang="en-US"/>
        </a:p>
      </dgm:t>
    </dgm:pt>
    <dgm:pt modelId="{7B8F038F-8CC1-4737-B7E7-92C8CB0B505A}" type="sibTrans" cxnId="{6CC0669A-E900-4A82-966B-5920FD83DC8B}">
      <dgm:prSet/>
      <dgm:spPr/>
      <dgm:t>
        <a:bodyPr/>
        <a:lstStyle/>
        <a:p>
          <a:endParaRPr lang="en-US"/>
        </a:p>
      </dgm:t>
    </dgm:pt>
    <dgm:pt modelId="{6EB4A7A1-619D-4532-B258-3738E0E791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Improvements</a:t>
          </a:r>
        </a:p>
      </dgm:t>
    </dgm:pt>
    <dgm:pt modelId="{A4FB5ED2-7640-460D-AF3A-BADAAEAF641E}" type="parTrans" cxnId="{521A8D5E-A7BB-46E1-A038-D5A8A9158518}">
      <dgm:prSet/>
      <dgm:spPr/>
      <dgm:t>
        <a:bodyPr/>
        <a:lstStyle/>
        <a:p>
          <a:endParaRPr lang="en-US"/>
        </a:p>
      </dgm:t>
    </dgm:pt>
    <dgm:pt modelId="{36AA2AA8-860F-493C-A1A2-B9D1E477432B}" type="sibTrans" cxnId="{521A8D5E-A7BB-46E1-A038-D5A8A9158518}">
      <dgm:prSet/>
      <dgm:spPr/>
      <dgm:t>
        <a:bodyPr/>
        <a:lstStyle/>
        <a:p>
          <a:endParaRPr lang="en-US"/>
        </a:p>
      </dgm:t>
    </dgm:pt>
    <dgm:pt modelId="{283051A4-EA2D-4D84-8860-1DEE78D2E2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Code Walkthrough</a:t>
          </a:r>
        </a:p>
      </dgm:t>
    </dgm:pt>
    <dgm:pt modelId="{E754BF06-6DF3-4203-BA02-C7524F95067D}" type="parTrans" cxnId="{813160CD-E75D-4BF4-A137-623831AAFD2B}">
      <dgm:prSet/>
      <dgm:spPr/>
      <dgm:t>
        <a:bodyPr/>
        <a:lstStyle/>
        <a:p>
          <a:endParaRPr lang="en-US"/>
        </a:p>
      </dgm:t>
    </dgm:pt>
    <dgm:pt modelId="{35D2D0FA-2061-430A-964E-501319E10622}" type="sibTrans" cxnId="{813160CD-E75D-4BF4-A137-623831AAFD2B}">
      <dgm:prSet/>
      <dgm:spPr/>
      <dgm:t>
        <a:bodyPr/>
        <a:lstStyle/>
        <a:p>
          <a:endParaRPr lang="en-US"/>
        </a:p>
      </dgm:t>
    </dgm:pt>
    <dgm:pt modelId="{8AC1F2BD-7C75-1041-8593-3FE94D86E00F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Evaluation metrics</a:t>
          </a:r>
        </a:p>
      </dgm:t>
    </dgm:pt>
    <dgm:pt modelId="{51DA899F-C51E-AC47-9874-1EB376189D5E}" type="parTrans" cxnId="{79C13B86-842F-4645-B9D2-A2AA0D2CB163}">
      <dgm:prSet/>
      <dgm:spPr/>
      <dgm:t>
        <a:bodyPr/>
        <a:lstStyle/>
        <a:p>
          <a:endParaRPr lang="en-GB"/>
        </a:p>
      </dgm:t>
    </dgm:pt>
    <dgm:pt modelId="{C753934D-6FD6-804E-B6C4-F2BD87998166}" type="sibTrans" cxnId="{79C13B86-842F-4645-B9D2-A2AA0D2CB163}">
      <dgm:prSet/>
      <dgm:spPr/>
      <dgm:t>
        <a:bodyPr/>
        <a:lstStyle/>
        <a:p>
          <a:endParaRPr lang="en-GB"/>
        </a:p>
      </dgm:t>
    </dgm:pt>
    <dgm:pt modelId="{8F656171-D8F5-4538-8BC4-D0D241060333}" type="pres">
      <dgm:prSet presAssocID="{1058EAE5-A1B3-4678-8C14-735B639F3185}" presName="root" presStyleCnt="0">
        <dgm:presLayoutVars>
          <dgm:dir/>
          <dgm:resizeHandles val="exact"/>
        </dgm:presLayoutVars>
      </dgm:prSet>
      <dgm:spPr/>
    </dgm:pt>
    <dgm:pt modelId="{EF5FB401-4814-43A4-8B5B-2B47D7B9166F}" type="pres">
      <dgm:prSet presAssocID="{5FE8771F-1512-4C15-ADFB-3730DDD5BC00}" presName="compNode" presStyleCnt="0"/>
      <dgm:spPr/>
    </dgm:pt>
    <dgm:pt modelId="{8BA9F539-BBE3-4198-B457-8D720D36289C}" type="pres">
      <dgm:prSet presAssocID="{5FE8771F-1512-4C15-ADFB-3730DDD5BC00}" presName="bgRect" presStyleLbl="bgShp" presStyleIdx="0" presStyleCnt="6"/>
      <dgm:spPr/>
    </dgm:pt>
    <dgm:pt modelId="{D024422B-B057-46E3-A834-013E725FD717}" type="pres">
      <dgm:prSet presAssocID="{5FE8771F-1512-4C15-ADFB-3730DDD5BC0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67A63BB4-0E6B-42AF-96D6-B5084F7D9A6B}" type="pres">
      <dgm:prSet presAssocID="{5FE8771F-1512-4C15-ADFB-3730DDD5BC00}" presName="spaceRect" presStyleCnt="0"/>
      <dgm:spPr/>
    </dgm:pt>
    <dgm:pt modelId="{B6DDA46A-2585-4C45-8A42-EC1131EC598B}" type="pres">
      <dgm:prSet presAssocID="{5FE8771F-1512-4C15-ADFB-3730DDD5BC00}" presName="parTx" presStyleLbl="revTx" presStyleIdx="0" presStyleCnt="6">
        <dgm:presLayoutVars>
          <dgm:chMax val="0"/>
          <dgm:chPref val="0"/>
        </dgm:presLayoutVars>
      </dgm:prSet>
      <dgm:spPr/>
    </dgm:pt>
    <dgm:pt modelId="{39D35426-5B1D-47E0-8BC0-1C2E50BA8BF9}" type="pres">
      <dgm:prSet presAssocID="{BD077BC0-5FCA-42F7-A005-0241805D004D}" presName="sibTrans" presStyleCnt="0"/>
      <dgm:spPr/>
    </dgm:pt>
    <dgm:pt modelId="{AA0FE043-88C0-47A2-9D5D-CEB0035F9D72}" type="pres">
      <dgm:prSet presAssocID="{E13F83F5-1D63-4DAC-8B69-33F5D79886E1}" presName="compNode" presStyleCnt="0"/>
      <dgm:spPr/>
    </dgm:pt>
    <dgm:pt modelId="{98CDFEB1-1E58-4DCA-81FA-DCE820AD0439}" type="pres">
      <dgm:prSet presAssocID="{E13F83F5-1D63-4DAC-8B69-33F5D79886E1}" presName="bgRect" presStyleLbl="bgShp" presStyleIdx="1" presStyleCnt="6"/>
      <dgm:spPr/>
    </dgm:pt>
    <dgm:pt modelId="{99CFF3BF-4FAC-4016-82F0-15F5E757B1D4}" type="pres">
      <dgm:prSet presAssocID="{E13F83F5-1D63-4DAC-8B69-33F5D79886E1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50A8011-A5E4-4357-B6B7-EA9247EF8E75}" type="pres">
      <dgm:prSet presAssocID="{E13F83F5-1D63-4DAC-8B69-33F5D79886E1}" presName="spaceRect" presStyleCnt="0"/>
      <dgm:spPr/>
    </dgm:pt>
    <dgm:pt modelId="{C1B2092B-2C2B-4D9B-AA81-35345B3D2146}" type="pres">
      <dgm:prSet presAssocID="{E13F83F5-1D63-4DAC-8B69-33F5D79886E1}" presName="parTx" presStyleLbl="revTx" presStyleIdx="1" presStyleCnt="6">
        <dgm:presLayoutVars>
          <dgm:chMax val="0"/>
          <dgm:chPref val="0"/>
        </dgm:presLayoutVars>
      </dgm:prSet>
      <dgm:spPr/>
    </dgm:pt>
    <dgm:pt modelId="{305804CC-E216-451D-AF8F-A794C1805CC5}" type="pres">
      <dgm:prSet presAssocID="{8E082F75-2801-45D0-8286-975EA125A218}" presName="sibTrans" presStyleCnt="0"/>
      <dgm:spPr/>
    </dgm:pt>
    <dgm:pt modelId="{6FB98E7F-7A14-4166-BD0B-46254ED5EE89}" type="pres">
      <dgm:prSet presAssocID="{E7A7B134-4168-4CC3-81E1-12839F7DFE61}" presName="compNode" presStyleCnt="0"/>
      <dgm:spPr/>
    </dgm:pt>
    <dgm:pt modelId="{F823CB26-98DD-493E-8D2B-D36942CEDA28}" type="pres">
      <dgm:prSet presAssocID="{E7A7B134-4168-4CC3-81E1-12839F7DFE61}" presName="bgRect" presStyleLbl="bgShp" presStyleIdx="2" presStyleCnt="6" custLinFactNeighborX="-19895" custLinFactNeighborY="-13642"/>
      <dgm:spPr/>
    </dgm:pt>
    <dgm:pt modelId="{DF686374-5F23-4213-BF79-7E2D8BA3DF62}" type="pres">
      <dgm:prSet presAssocID="{E7A7B134-4168-4CC3-81E1-12839F7DFE6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B0A8396-0A87-4192-98D9-AE0A52454484}" type="pres">
      <dgm:prSet presAssocID="{E7A7B134-4168-4CC3-81E1-12839F7DFE61}" presName="spaceRect" presStyleCnt="0"/>
      <dgm:spPr/>
    </dgm:pt>
    <dgm:pt modelId="{E2D8B75D-9154-4B74-9A1E-D5DDCC698431}" type="pres">
      <dgm:prSet presAssocID="{E7A7B134-4168-4CC3-81E1-12839F7DFE61}" presName="parTx" presStyleLbl="revTx" presStyleIdx="2" presStyleCnt="6">
        <dgm:presLayoutVars>
          <dgm:chMax val="0"/>
          <dgm:chPref val="0"/>
        </dgm:presLayoutVars>
      </dgm:prSet>
      <dgm:spPr/>
    </dgm:pt>
    <dgm:pt modelId="{26E245B6-AD7B-4BFA-AD9A-1663C27928F8}" type="pres">
      <dgm:prSet presAssocID="{7B8F038F-8CC1-4737-B7E7-92C8CB0B505A}" presName="sibTrans" presStyleCnt="0"/>
      <dgm:spPr/>
    </dgm:pt>
    <dgm:pt modelId="{CB7F3779-E4FC-44D5-9699-85690CB4D7EF}" type="pres">
      <dgm:prSet presAssocID="{6EB4A7A1-619D-4532-B258-3738E0E791DF}" presName="compNode" presStyleCnt="0"/>
      <dgm:spPr/>
    </dgm:pt>
    <dgm:pt modelId="{02330758-8641-4C18-8E22-C209D0DE8D59}" type="pres">
      <dgm:prSet presAssocID="{6EB4A7A1-619D-4532-B258-3738E0E791DF}" presName="bgRect" presStyleLbl="bgShp" presStyleIdx="3" presStyleCnt="6"/>
      <dgm:spPr/>
    </dgm:pt>
    <dgm:pt modelId="{173B9F16-5315-4AED-9D7F-B5E45D2201C8}" type="pres">
      <dgm:prSet presAssocID="{6EB4A7A1-619D-4532-B258-3738E0E791DF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F0E26F0-3B1F-4DEB-8A6B-BD74A9A4DC4C}" type="pres">
      <dgm:prSet presAssocID="{6EB4A7A1-619D-4532-B258-3738E0E791DF}" presName="spaceRect" presStyleCnt="0"/>
      <dgm:spPr/>
    </dgm:pt>
    <dgm:pt modelId="{5AAD7BEF-A094-4FE2-BA3E-2DC10CE72965}" type="pres">
      <dgm:prSet presAssocID="{6EB4A7A1-619D-4532-B258-3738E0E791DF}" presName="parTx" presStyleLbl="revTx" presStyleIdx="3" presStyleCnt="6">
        <dgm:presLayoutVars>
          <dgm:chMax val="0"/>
          <dgm:chPref val="0"/>
        </dgm:presLayoutVars>
      </dgm:prSet>
      <dgm:spPr/>
    </dgm:pt>
    <dgm:pt modelId="{7B10987E-21D9-4D79-8C86-0034DC634262}" type="pres">
      <dgm:prSet presAssocID="{36AA2AA8-860F-493C-A1A2-B9D1E477432B}" presName="sibTrans" presStyleCnt="0"/>
      <dgm:spPr/>
    </dgm:pt>
    <dgm:pt modelId="{61B9A0AF-7748-9344-84FB-D9D638472E15}" type="pres">
      <dgm:prSet presAssocID="{8AC1F2BD-7C75-1041-8593-3FE94D86E00F}" presName="compNode" presStyleCnt="0"/>
      <dgm:spPr/>
    </dgm:pt>
    <dgm:pt modelId="{DB98768C-822C-3448-8BF9-A8C01AAC9112}" type="pres">
      <dgm:prSet presAssocID="{8AC1F2BD-7C75-1041-8593-3FE94D86E00F}" presName="bgRect" presStyleLbl="bgShp" presStyleIdx="4" presStyleCnt="6"/>
      <dgm:spPr/>
    </dgm:pt>
    <dgm:pt modelId="{130E9C80-62F9-5A41-A39D-726974B263B8}" type="pres">
      <dgm:prSet presAssocID="{8AC1F2BD-7C75-1041-8593-3FE94D86E00F}" presName="iconRect" presStyleLbl="node1" presStyleIdx="4" presStyleCnt="6"/>
      <dgm:spPr/>
    </dgm:pt>
    <dgm:pt modelId="{5AA1C2B5-44C9-9347-BEA4-0AC729ED6666}" type="pres">
      <dgm:prSet presAssocID="{8AC1F2BD-7C75-1041-8593-3FE94D86E00F}" presName="spaceRect" presStyleCnt="0"/>
      <dgm:spPr/>
    </dgm:pt>
    <dgm:pt modelId="{66C1EB0A-DC50-6F4D-8860-16D01D22E37A}" type="pres">
      <dgm:prSet presAssocID="{8AC1F2BD-7C75-1041-8593-3FE94D86E00F}" presName="parTx" presStyleLbl="revTx" presStyleIdx="4" presStyleCnt="6">
        <dgm:presLayoutVars>
          <dgm:chMax val="0"/>
          <dgm:chPref val="0"/>
        </dgm:presLayoutVars>
      </dgm:prSet>
      <dgm:spPr/>
    </dgm:pt>
    <dgm:pt modelId="{CFE4A0CA-D81C-7A43-A7A5-D5ACEC3E187A}" type="pres">
      <dgm:prSet presAssocID="{C753934D-6FD6-804E-B6C4-F2BD87998166}" presName="sibTrans" presStyleCnt="0"/>
      <dgm:spPr/>
    </dgm:pt>
    <dgm:pt modelId="{64C53A48-532D-4560-A72B-F03E034EF998}" type="pres">
      <dgm:prSet presAssocID="{283051A4-EA2D-4D84-8860-1DEE78D2E2BE}" presName="compNode" presStyleCnt="0"/>
      <dgm:spPr/>
    </dgm:pt>
    <dgm:pt modelId="{934A7CE4-5B09-4999-82A5-BD102C186181}" type="pres">
      <dgm:prSet presAssocID="{283051A4-EA2D-4D84-8860-1DEE78D2E2BE}" presName="bgRect" presStyleLbl="bgShp" presStyleIdx="5" presStyleCnt="6"/>
      <dgm:spPr/>
    </dgm:pt>
    <dgm:pt modelId="{850CFDBD-CB17-491B-869A-A81EB8CAC493}" type="pres">
      <dgm:prSet presAssocID="{283051A4-EA2D-4D84-8860-1DEE78D2E2BE}" presName="iconRect" presStyleLbl="node1" presStyleIdx="5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54D1DD41-DCA2-411A-AD0B-BB05C8E383D5}" type="pres">
      <dgm:prSet presAssocID="{283051A4-EA2D-4D84-8860-1DEE78D2E2BE}" presName="spaceRect" presStyleCnt="0"/>
      <dgm:spPr/>
    </dgm:pt>
    <dgm:pt modelId="{6CB76234-85AE-4589-AE59-6CF576EC5E1C}" type="pres">
      <dgm:prSet presAssocID="{283051A4-EA2D-4D84-8860-1DEE78D2E2B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E3317A17-68A0-43AC-B53B-7BD85C46BB33}" type="presOf" srcId="{283051A4-EA2D-4D84-8860-1DEE78D2E2BE}" destId="{6CB76234-85AE-4589-AE59-6CF576EC5E1C}" srcOrd="0" destOrd="0" presId="urn:microsoft.com/office/officeart/2018/2/layout/IconVerticalSolidList"/>
    <dgm:cxn modelId="{C399A239-5313-40B2-8FD8-F3A83379E600}" type="presOf" srcId="{E7A7B134-4168-4CC3-81E1-12839F7DFE61}" destId="{E2D8B75D-9154-4B74-9A1E-D5DDCC698431}" srcOrd="0" destOrd="0" presId="urn:microsoft.com/office/officeart/2018/2/layout/IconVerticalSolidList"/>
    <dgm:cxn modelId="{FC417D43-C2B2-0D42-AADB-5035DBFE9EA0}" type="presOf" srcId="{8AC1F2BD-7C75-1041-8593-3FE94D86E00F}" destId="{66C1EB0A-DC50-6F4D-8860-16D01D22E37A}" srcOrd="0" destOrd="0" presId="urn:microsoft.com/office/officeart/2018/2/layout/IconVerticalSolidList"/>
    <dgm:cxn modelId="{521A8D5E-A7BB-46E1-A038-D5A8A9158518}" srcId="{1058EAE5-A1B3-4678-8C14-735B639F3185}" destId="{6EB4A7A1-619D-4532-B258-3738E0E791DF}" srcOrd="3" destOrd="0" parTransId="{A4FB5ED2-7640-460D-AF3A-BADAAEAF641E}" sibTransId="{36AA2AA8-860F-493C-A1A2-B9D1E477432B}"/>
    <dgm:cxn modelId="{7A3C6C6C-FFA8-45F0-9DA8-C4EDBFD902E2}" type="presOf" srcId="{6EB4A7A1-619D-4532-B258-3738E0E791DF}" destId="{5AAD7BEF-A094-4FE2-BA3E-2DC10CE72965}" srcOrd="0" destOrd="0" presId="urn:microsoft.com/office/officeart/2018/2/layout/IconVerticalSolidList"/>
    <dgm:cxn modelId="{48CAFB72-DD37-4DA3-96BF-2757BB65EDC5}" type="presOf" srcId="{1058EAE5-A1B3-4678-8C14-735B639F3185}" destId="{8F656171-D8F5-4538-8BC4-D0D241060333}" srcOrd="0" destOrd="0" presId="urn:microsoft.com/office/officeart/2018/2/layout/IconVerticalSolidList"/>
    <dgm:cxn modelId="{79C13B86-842F-4645-B9D2-A2AA0D2CB163}" srcId="{1058EAE5-A1B3-4678-8C14-735B639F3185}" destId="{8AC1F2BD-7C75-1041-8593-3FE94D86E00F}" srcOrd="4" destOrd="0" parTransId="{51DA899F-C51E-AC47-9874-1EB376189D5E}" sibTransId="{C753934D-6FD6-804E-B6C4-F2BD87998166}"/>
    <dgm:cxn modelId="{4D0E3689-87D9-4A04-B7A8-32B24B686895}" type="presOf" srcId="{5FE8771F-1512-4C15-ADFB-3730DDD5BC00}" destId="{B6DDA46A-2585-4C45-8A42-EC1131EC598B}" srcOrd="0" destOrd="0" presId="urn:microsoft.com/office/officeart/2018/2/layout/IconVerticalSolidList"/>
    <dgm:cxn modelId="{0DEA348B-2674-4ECC-9E39-6EEF154E5359}" srcId="{1058EAE5-A1B3-4678-8C14-735B639F3185}" destId="{E13F83F5-1D63-4DAC-8B69-33F5D79886E1}" srcOrd="1" destOrd="0" parTransId="{3344109B-503D-4A62-B96A-3D8CA0F45E1F}" sibTransId="{8E082F75-2801-45D0-8286-975EA125A218}"/>
    <dgm:cxn modelId="{6CC0669A-E900-4A82-966B-5920FD83DC8B}" srcId="{1058EAE5-A1B3-4678-8C14-735B639F3185}" destId="{E7A7B134-4168-4CC3-81E1-12839F7DFE61}" srcOrd="2" destOrd="0" parTransId="{74584159-B62F-4D62-9568-F3C4DE37C1AB}" sibTransId="{7B8F038F-8CC1-4737-B7E7-92C8CB0B505A}"/>
    <dgm:cxn modelId="{3BFAC3A1-51D4-4EBC-B471-D6E59AF71A12}" type="presOf" srcId="{E13F83F5-1D63-4DAC-8B69-33F5D79886E1}" destId="{C1B2092B-2C2B-4D9B-AA81-35345B3D2146}" srcOrd="0" destOrd="0" presId="urn:microsoft.com/office/officeart/2018/2/layout/IconVerticalSolidList"/>
    <dgm:cxn modelId="{3FBCA5C3-95B3-4678-A445-4286D5514C48}" srcId="{1058EAE5-A1B3-4678-8C14-735B639F3185}" destId="{5FE8771F-1512-4C15-ADFB-3730DDD5BC00}" srcOrd="0" destOrd="0" parTransId="{4228F59B-B8CD-4C32-AFC8-A2FD42B66BE4}" sibTransId="{BD077BC0-5FCA-42F7-A005-0241805D004D}"/>
    <dgm:cxn modelId="{813160CD-E75D-4BF4-A137-623831AAFD2B}" srcId="{1058EAE5-A1B3-4678-8C14-735B639F3185}" destId="{283051A4-EA2D-4D84-8860-1DEE78D2E2BE}" srcOrd="5" destOrd="0" parTransId="{E754BF06-6DF3-4203-BA02-C7524F95067D}" sibTransId="{35D2D0FA-2061-430A-964E-501319E10622}"/>
    <dgm:cxn modelId="{E472D6A6-421A-47B1-81F5-39FD260764AC}" type="presParOf" srcId="{8F656171-D8F5-4538-8BC4-D0D241060333}" destId="{EF5FB401-4814-43A4-8B5B-2B47D7B9166F}" srcOrd="0" destOrd="0" presId="urn:microsoft.com/office/officeart/2018/2/layout/IconVerticalSolidList"/>
    <dgm:cxn modelId="{F82D5D76-247A-4D85-96CF-4F1D7D45EA50}" type="presParOf" srcId="{EF5FB401-4814-43A4-8B5B-2B47D7B9166F}" destId="{8BA9F539-BBE3-4198-B457-8D720D36289C}" srcOrd="0" destOrd="0" presId="urn:microsoft.com/office/officeart/2018/2/layout/IconVerticalSolidList"/>
    <dgm:cxn modelId="{03662AFE-52EC-4291-BF45-68EBB4DCCDA6}" type="presParOf" srcId="{EF5FB401-4814-43A4-8B5B-2B47D7B9166F}" destId="{D024422B-B057-46E3-A834-013E725FD717}" srcOrd="1" destOrd="0" presId="urn:microsoft.com/office/officeart/2018/2/layout/IconVerticalSolidList"/>
    <dgm:cxn modelId="{5325E867-A685-47A7-BA00-5852338BEB8F}" type="presParOf" srcId="{EF5FB401-4814-43A4-8B5B-2B47D7B9166F}" destId="{67A63BB4-0E6B-42AF-96D6-B5084F7D9A6B}" srcOrd="2" destOrd="0" presId="urn:microsoft.com/office/officeart/2018/2/layout/IconVerticalSolidList"/>
    <dgm:cxn modelId="{09DACA54-900B-4B2C-A68D-143F05FC71DD}" type="presParOf" srcId="{EF5FB401-4814-43A4-8B5B-2B47D7B9166F}" destId="{B6DDA46A-2585-4C45-8A42-EC1131EC598B}" srcOrd="3" destOrd="0" presId="urn:microsoft.com/office/officeart/2018/2/layout/IconVerticalSolidList"/>
    <dgm:cxn modelId="{AEAC65CD-E2BA-4217-AC6D-6BADD58CB5C1}" type="presParOf" srcId="{8F656171-D8F5-4538-8BC4-D0D241060333}" destId="{39D35426-5B1D-47E0-8BC0-1C2E50BA8BF9}" srcOrd="1" destOrd="0" presId="urn:microsoft.com/office/officeart/2018/2/layout/IconVerticalSolidList"/>
    <dgm:cxn modelId="{67056553-0C60-4C50-89B3-45A823FD2488}" type="presParOf" srcId="{8F656171-D8F5-4538-8BC4-D0D241060333}" destId="{AA0FE043-88C0-47A2-9D5D-CEB0035F9D72}" srcOrd="2" destOrd="0" presId="urn:microsoft.com/office/officeart/2018/2/layout/IconVerticalSolidList"/>
    <dgm:cxn modelId="{AC1F3712-11F1-477F-B270-2C3FBE26C06B}" type="presParOf" srcId="{AA0FE043-88C0-47A2-9D5D-CEB0035F9D72}" destId="{98CDFEB1-1E58-4DCA-81FA-DCE820AD0439}" srcOrd="0" destOrd="0" presId="urn:microsoft.com/office/officeart/2018/2/layout/IconVerticalSolidList"/>
    <dgm:cxn modelId="{7AB9A01B-505E-4812-ACEB-AAE70879AA06}" type="presParOf" srcId="{AA0FE043-88C0-47A2-9D5D-CEB0035F9D72}" destId="{99CFF3BF-4FAC-4016-82F0-15F5E757B1D4}" srcOrd="1" destOrd="0" presId="urn:microsoft.com/office/officeart/2018/2/layout/IconVerticalSolidList"/>
    <dgm:cxn modelId="{2024F0A5-CE52-427E-B08B-974EE8FF61FE}" type="presParOf" srcId="{AA0FE043-88C0-47A2-9D5D-CEB0035F9D72}" destId="{350A8011-A5E4-4357-B6B7-EA9247EF8E75}" srcOrd="2" destOrd="0" presId="urn:microsoft.com/office/officeart/2018/2/layout/IconVerticalSolidList"/>
    <dgm:cxn modelId="{7CCCDEC3-8EA4-4A44-8BBE-0367D760066D}" type="presParOf" srcId="{AA0FE043-88C0-47A2-9D5D-CEB0035F9D72}" destId="{C1B2092B-2C2B-4D9B-AA81-35345B3D2146}" srcOrd="3" destOrd="0" presId="urn:microsoft.com/office/officeart/2018/2/layout/IconVerticalSolidList"/>
    <dgm:cxn modelId="{1291587D-C749-41DC-9421-4ACE551AE4FE}" type="presParOf" srcId="{8F656171-D8F5-4538-8BC4-D0D241060333}" destId="{305804CC-E216-451D-AF8F-A794C1805CC5}" srcOrd="3" destOrd="0" presId="urn:microsoft.com/office/officeart/2018/2/layout/IconVerticalSolidList"/>
    <dgm:cxn modelId="{098FF154-F50D-4961-B51B-7CC61B52CA4E}" type="presParOf" srcId="{8F656171-D8F5-4538-8BC4-D0D241060333}" destId="{6FB98E7F-7A14-4166-BD0B-46254ED5EE89}" srcOrd="4" destOrd="0" presId="urn:microsoft.com/office/officeart/2018/2/layout/IconVerticalSolidList"/>
    <dgm:cxn modelId="{586838AF-6C2D-4E3C-AEAF-71BE4B5CABAD}" type="presParOf" srcId="{6FB98E7F-7A14-4166-BD0B-46254ED5EE89}" destId="{F823CB26-98DD-493E-8D2B-D36942CEDA28}" srcOrd="0" destOrd="0" presId="urn:microsoft.com/office/officeart/2018/2/layout/IconVerticalSolidList"/>
    <dgm:cxn modelId="{0ED2D7B6-6D44-4154-AF6B-3CD681B842BD}" type="presParOf" srcId="{6FB98E7F-7A14-4166-BD0B-46254ED5EE89}" destId="{DF686374-5F23-4213-BF79-7E2D8BA3DF62}" srcOrd="1" destOrd="0" presId="urn:microsoft.com/office/officeart/2018/2/layout/IconVerticalSolidList"/>
    <dgm:cxn modelId="{6240E4B0-1D0B-4B26-B9FA-CDCF4ED18D87}" type="presParOf" srcId="{6FB98E7F-7A14-4166-BD0B-46254ED5EE89}" destId="{6B0A8396-0A87-4192-98D9-AE0A52454484}" srcOrd="2" destOrd="0" presId="urn:microsoft.com/office/officeart/2018/2/layout/IconVerticalSolidList"/>
    <dgm:cxn modelId="{492D2239-A415-4FE7-9DC5-1DD5BB909A63}" type="presParOf" srcId="{6FB98E7F-7A14-4166-BD0B-46254ED5EE89}" destId="{E2D8B75D-9154-4B74-9A1E-D5DDCC698431}" srcOrd="3" destOrd="0" presId="urn:microsoft.com/office/officeart/2018/2/layout/IconVerticalSolidList"/>
    <dgm:cxn modelId="{548D1077-53B1-4F04-8FBB-3AA7D5376639}" type="presParOf" srcId="{8F656171-D8F5-4538-8BC4-D0D241060333}" destId="{26E245B6-AD7B-4BFA-AD9A-1663C27928F8}" srcOrd="5" destOrd="0" presId="urn:microsoft.com/office/officeart/2018/2/layout/IconVerticalSolidList"/>
    <dgm:cxn modelId="{07EC093D-558E-4EAF-8C6D-C8592858B545}" type="presParOf" srcId="{8F656171-D8F5-4538-8BC4-D0D241060333}" destId="{CB7F3779-E4FC-44D5-9699-85690CB4D7EF}" srcOrd="6" destOrd="0" presId="urn:microsoft.com/office/officeart/2018/2/layout/IconVerticalSolidList"/>
    <dgm:cxn modelId="{E3D1F68F-3046-4272-ACBC-C540BFE1F634}" type="presParOf" srcId="{CB7F3779-E4FC-44D5-9699-85690CB4D7EF}" destId="{02330758-8641-4C18-8E22-C209D0DE8D59}" srcOrd="0" destOrd="0" presId="urn:microsoft.com/office/officeart/2018/2/layout/IconVerticalSolidList"/>
    <dgm:cxn modelId="{F8F178AC-3740-419F-9C83-58535F5191C3}" type="presParOf" srcId="{CB7F3779-E4FC-44D5-9699-85690CB4D7EF}" destId="{173B9F16-5315-4AED-9D7F-B5E45D2201C8}" srcOrd="1" destOrd="0" presId="urn:microsoft.com/office/officeart/2018/2/layout/IconVerticalSolidList"/>
    <dgm:cxn modelId="{2B3EC7F6-F891-45DC-BD8A-CF2A78570ADE}" type="presParOf" srcId="{CB7F3779-E4FC-44D5-9699-85690CB4D7EF}" destId="{5F0E26F0-3B1F-4DEB-8A6B-BD74A9A4DC4C}" srcOrd="2" destOrd="0" presId="urn:microsoft.com/office/officeart/2018/2/layout/IconVerticalSolidList"/>
    <dgm:cxn modelId="{78916E6C-322D-4298-8AB3-EC786C1AA65B}" type="presParOf" srcId="{CB7F3779-E4FC-44D5-9699-85690CB4D7EF}" destId="{5AAD7BEF-A094-4FE2-BA3E-2DC10CE72965}" srcOrd="3" destOrd="0" presId="urn:microsoft.com/office/officeart/2018/2/layout/IconVerticalSolidList"/>
    <dgm:cxn modelId="{7020514C-9411-4911-AA4E-9CEBD5CE20E0}" type="presParOf" srcId="{8F656171-D8F5-4538-8BC4-D0D241060333}" destId="{7B10987E-21D9-4D79-8C86-0034DC634262}" srcOrd="7" destOrd="0" presId="urn:microsoft.com/office/officeart/2018/2/layout/IconVerticalSolidList"/>
    <dgm:cxn modelId="{FB10701C-85C4-A549-AF48-3940C29F9A99}" type="presParOf" srcId="{8F656171-D8F5-4538-8BC4-D0D241060333}" destId="{61B9A0AF-7748-9344-84FB-D9D638472E15}" srcOrd="8" destOrd="0" presId="urn:microsoft.com/office/officeart/2018/2/layout/IconVerticalSolidList"/>
    <dgm:cxn modelId="{A3C22C82-A19B-534C-8236-453256905B57}" type="presParOf" srcId="{61B9A0AF-7748-9344-84FB-D9D638472E15}" destId="{DB98768C-822C-3448-8BF9-A8C01AAC9112}" srcOrd="0" destOrd="0" presId="urn:microsoft.com/office/officeart/2018/2/layout/IconVerticalSolidList"/>
    <dgm:cxn modelId="{A5D7E35D-2506-254D-AF0B-B5FD4AC10B5F}" type="presParOf" srcId="{61B9A0AF-7748-9344-84FB-D9D638472E15}" destId="{130E9C80-62F9-5A41-A39D-726974B263B8}" srcOrd="1" destOrd="0" presId="urn:microsoft.com/office/officeart/2018/2/layout/IconVerticalSolidList"/>
    <dgm:cxn modelId="{2F91C524-12DE-6748-9525-EAA389B9441C}" type="presParOf" srcId="{61B9A0AF-7748-9344-84FB-D9D638472E15}" destId="{5AA1C2B5-44C9-9347-BEA4-0AC729ED6666}" srcOrd="2" destOrd="0" presId="urn:microsoft.com/office/officeart/2018/2/layout/IconVerticalSolidList"/>
    <dgm:cxn modelId="{32D9D193-2351-644A-B480-FD4836886A9F}" type="presParOf" srcId="{61B9A0AF-7748-9344-84FB-D9D638472E15}" destId="{66C1EB0A-DC50-6F4D-8860-16D01D22E37A}" srcOrd="3" destOrd="0" presId="urn:microsoft.com/office/officeart/2018/2/layout/IconVerticalSolidList"/>
    <dgm:cxn modelId="{E5EFD35D-F2E0-AA4F-8E58-EAB6B5FFC349}" type="presParOf" srcId="{8F656171-D8F5-4538-8BC4-D0D241060333}" destId="{CFE4A0CA-D81C-7A43-A7A5-D5ACEC3E187A}" srcOrd="9" destOrd="0" presId="urn:microsoft.com/office/officeart/2018/2/layout/IconVerticalSolidList"/>
    <dgm:cxn modelId="{4EE8D3DC-BF7C-40BE-B91E-34E1348346D8}" type="presParOf" srcId="{8F656171-D8F5-4538-8BC4-D0D241060333}" destId="{64C53A48-532D-4560-A72B-F03E034EF998}" srcOrd="10" destOrd="0" presId="urn:microsoft.com/office/officeart/2018/2/layout/IconVerticalSolidList"/>
    <dgm:cxn modelId="{6247635C-55D2-41A7-9A5B-624F9CEC1AFB}" type="presParOf" srcId="{64C53A48-532D-4560-A72B-F03E034EF998}" destId="{934A7CE4-5B09-4999-82A5-BD102C186181}" srcOrd="0" destOrd="0" presId="urn:microsoft.com/office/officeart/2018/2/layout/IconVerticalSolidList"/>
    <dgm:cxn modelId="{F911514C-F528-423B-9B1A-AA474061A996}" type="presParOf" srcId="{64C53A48-532D-4560-A72B-F03E034EF998}" destId="{850CFDBD-CB17-491B-869A-A81EB8CAC493}" srcOrd="1" destOrd="0" presId="urn:microsoft.com/office/officeart/2018/2/layout/IconVerticalSolidList"/>
    <dgm:cxn modelId="{95B2EE41-DD31-49D6-A390-2EC6C96F1E24}" type="presParOf" srcId="{64C53A48-532D-4560-A72B-F03E034EF998}" destId="{54D1DD41-DCA2-411A-AD0B-BB05C8E383D5}" srcOrd="2" destOrd="0" presId="urn:microsoft.com/office/officeart/2018/2/layout/IconVerticalSolidList"/>
    <dgm:cxn modelId="{9E118230-2ACB-40AA-8887-667E1093B9A1}" type="presParOf" srcId="{64C53A48-532D-4560-A72B-F03E034EF998}" destId="{6CB76234-85AE-4589-AE59-6CF576EC5E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A9F539-BBE3-4198-B457-8D720D36289C}">
      <dsp:nvSpPr>
        <dsp:cNvPr id="0" name=""/>
        <dsp:cNvSpPr/>
      </dsp:nvSpPr>
      <dsp:spPr>
        <a:xfrm>
          <a:off x="0" y="995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24422B-B057-46E3-A834-013E725FD717}">
      <dsp:nvSpPr>
        <dsp:cNvPr id="0" name=""/>
        <dsp:cNvSpPr/>
      </dsp:nvSpPr>
      <dsp:spPr>
        <a:xfrm>
          <a:off x="128334" y="96450"/>
          <a:ext cx="233334" cy="2333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DA46A-2585-4C45-8A42-EC1131EC598B}">
      <dsp:nvSpPr>
        <dsp:cNvPr id="0" name=""/>
        <dsp:cNvSpPr/>
      </dsp:nvSpPr>
      <dsp:spPr>
        <a:xfrm>
          <a:off x="490002" y="995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Brief Introduction to Clustering</a:t>
          </a:r>
        </a:p>
      </dsp:txBody>
      <dsp:txXfrm>
        <a:off x="490002" y="995"/>
        <a:ext cx="8295073" cy="424244"/>
      </dsp:txXfrm>
    </dsp:sp>
    <dsp:sp modelId="{98CDFEB1-1E58-4DCA-81FA-DCE820AD0439}">
      <dsp:nvSpPr>
        <dsp:cNvPr id="0" name=""/>
        <dsp:cNvSpPr/>
      </dsp:nvSpPr>
      <dsp:spPr>
        <a:xfrm>
          <a:off x="0" y="531301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CFF3BF-4FAC-4016-82F0-15F5E757B1D4}">
      <dsp:nvSpPr>
        <dsp:cNvPr id="0" name=""/>
        <dsp:cNvSpPr/>
      </dsp:nvSpPr>
      <dsp:spPr>
        <a:xfrm>
          <a:off x="128334" y="626756"/>
          <a:ext cx="233334" cy="2333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2092B-2C2B-4D9B-AA81-35345B3D2146}">
      <dsp:nvSpPr>
        <dsp:cNvPr id="0" name=""/>
        <dsp:cNvSpPr/>
      </dsp:nvSpPr>
      <dsp:spPr>
        <a:xfrm>
          <a:off x="490002" y="531301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Understanding </a:t>
          </a:r>
          <a:r>
            <a:rPr lang="en-US" sz="1900" kern="1200" dirty="0" err="1"/>
            <a:t>KMeans</a:t>
          </a:r>
          <a:r>
            <a:rPr lang="en-US" sz="1900" kern="1200" dirty="0"/>
            <a:t> Algorithm</a:t>
          </a:r>
        </a:p>
      </dsp:txBody>
      <dsp:txXfrm>
        <a:off x="490002" y="531301"/>
        <a:ext cx="8295073" cy="424244"/>
      </dsp:txXfrm>
    </dsp:sp>
    <dsp:sp modelId="{F823CB26-98DD-493E-8D2B-D36942CEDA28}">
      <dsp:nvSpPr>
        <dsp:cNvPr id="0" name=""/>
        <dsp:cNvSpPr/>
      </dsp:nvSpPr>
      <dsp:spPr>
        <a:xfrm>
          <a:off x="0" y="1003732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86374-5F23-4213-BF79-7E2D8BA3DF62}">
      <dsp:nvSpPr>
        <dsp:cNvPr id="0" name=""/>
        <dsp:cNvSpPr/>
      </dsp:nvSpPr>
      <dsp:spPr>
        <a:xfrm>
          <a:off x="128334" y="1157062"/>
          <a:ext cx="233334" cy="2333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D8B75D-9154-4B74-9A1E-D5DDCC698431}">
      <dsp:nvSpPr>
        <dsp:cNvPr id="0" name=""/>
        <dsp:cNvSpPr/>
      </dsp:nvSpPr>
      <dsp:spPr>
        <a:xfrm>
          <a:off x="490002" y="1061607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Limitations</a:t>
          </a:r>
        </a:p>
      </dsp:txBody>
      <dsp:txXfrm>
        <a:off x="490002" y="1061607"/>
        <a:ext cx="8295073" cy="424244"/>
      </dsp:txXfrm>
    </dsp:sp>
    <dsp:sp modelId="{02330758-8641-4C18-8E22-C209D0DE8D59}">
      <dsp:nvSpPr>
        <dsp:cNvPr id="0" name=""/>
        <dsp:cNvSpPr/>
      </dsp:nvSpPr>
      <dsp:spPr>
        <a:xfrm>
          <a:off x="0" y="1591913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3B9F16-5315-4AED-9D7F-B5E45D2201C8}">
      <dsp:nvSpPr>
        <dsp:cNvPr id="0" name=""/>
        <dsp:cNvSpPr/>
      </dsp:nvSpPr>
      <dsp:spPr>
        <a:xfrm>
          <a:off x="128334" y="1687368"/>
          <a:ext cx="233334" cy="2333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AD7BEF-A094-4FE2-BA3E-2DC10CE72965}">
      <dsp:nvSpPr>
        <dsp:cNvPr id="0" name=""/>
        <dsp:cNvSpPr/>
      </dsp:nvSpPr>
      <dsp:spPr>
        <a:xfrm>
          <a:off x="490002" y="1591913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Improvements</a:t>
          </a:r>
        </a:p>
      </dsp:txBody>
      <dsp:txXfrm>
        <a:off x="490002" y="1591913"/>
        <a:ext cx="8295073" cy="424244"/>
      </dsp:txXfrm>
    </dsp:sp>
    <dsp:sp modelId="{DB98768C-822C-3448-8BF9-A8C01AAC9112}">
      <dsp:nvSpPr>
        <dsp:cNvPr id="0" name=""/>
        <dsp:cNvSpPr/>
      </dsp:nvSpPr>
      <dsp:spPr>
        <a:xfrm>
          <a:off x="0" y="2122219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0E9C80-62F9-5A41-A39D-726974B263B8}">
      <dsp:nvSpPr>
        <dsp:cNvPr id="0" name=""/>
        <dsp:cNvSpPr/>
      </dsp:nvSpPr>
      <dsp:spPr>
        <a:xfrm>
          <a:off x="128334" y="2217674"/>
          <a:ext cx="233334" cy="2333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C1EB0A-DC50-6F4D-8860-16D01D22E37A}">
      <dsp:nvSpPr>
        <dsp:cNvPr id="0" name=""/>
        <dsp:cNvSpPr/>
      </dsp:nvSpPr>
      <dsp:spPr>
        <a:xfrm>
          <a:off x="490002" y="2122219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Evaluation metrics</a:t>
          </a:r>
        </a:p>
      </dsp:txBody>
      <dsp:txXfrm>
        <a:off x="490002" y="2122219"/>
        <a:ext cx="8295073" cy="424244"/>
      </dsp:txXfrm>
    </dsp:sp>
    <dsp:sp modelId="{934A7CE4-5B09-4999-82A5-BD102C186181}">
      <dsp:nvSpPr>
        <dsp:cNvPr id="0" name=""/>
        <dsp:cNvSpPr/>
      </dsp:nvSpPr>
      <dsp:spPr>
        <a:xfrm>
          <a:off x="0" y="2652525"/>
          <a:ext cx="8785076" cy="4242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0CFDBD-CB17-491B-869A-A81EB8CAC493}">
      <dsp:nvSpPr>
        <dsp:cNvPr id="0" name=""/>
        <dsp:cNvSpPr/>
      </dsp:nvSpPr>
      <dsp:spPr>
        <a:xfrm>
          <a:off x="128334" y="2747980"/>
          <a:ext cx="233334" cy="23333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B76234-85AE-4589-AE59-6CF576EC5E1C}">
      <dsp:nvSpPr>
        <dsp:cNvPr id="0" name=""/>
        <dsp:cNvSpPr/>
      </dsp:nvSpPr>
      <dsp:spPr>
        <a:xfrm>
          <a:off x="490002" y="2652525"/>
          <a:ext cx="8295073" cy="4242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9" tIns="44899" rIns="44899" bIns="44899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Code Walkthrough</a:t>
          </a:r>
        </a:p>
      </dsp:txBody>
      <dsp:txXfrm>
        <a:off x="490002" y="2652525"/>
        <a:ext cx="8295073" cy="4242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38.png>
</file>

<file path=ppt/media/image4.png>
</file>

<file path=ppt/media/image41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6B0D-C420-DC40-8C28-3EBE5E1D3E77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E7E29-A202-BF4E-A835-E36D4FE8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9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DE7E29-A202-BF4E-A835-E36D4FE86A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30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1">
            <a:extLst>
              <a:ext uri="{FF2B5EF4-FFF2-40B4-BE49-F238E27FC236}">
                <a16:creationId xmlns:a16="http://schemas.microsoft.com/office/drawing/2014/main" id="{1D0F322B-4D9C-DFB7-947E-3707002AB7C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4" name="Text Box 2">
            <a:extLst>
              <a:ext uri="{FF2B5EF4-FFF2-40B4-BE49-F238E27FC236}">
                <a16:creationId xmlns:a16="http://schemas.microsoft.com/office/drawing/2014/main" id="{DAF0AB68-1F08-7973-AEE6-13FD8835AE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A535232-9A16-E885-D7BD-C281C54A5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41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32276-13A6-50C9-3BA7-2EAF8E0E3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219375-D610-614E-FE06-667B66451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B20B-DFA2-0971-2C6C-8824BBEFB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C647F-E86C-50B8-CEFA-7C24563A9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8E6FC-6590-9C05-802D-FB56D45AA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68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8904-FD2C-369D-7026-18E2DB78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967A4-55EC-E3F0-FE43-57A4F5706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A145E-DBDE-21D6-A544-DE3068F4C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675D3-F176-C37D-BCAC-7E739E299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01D5D-41F1-AD16-E306-4750F4D7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2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88C2C4-1B3D-A542-BF7A-7F5227082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D4486-625C-58AC-AF9A-AB6B36E42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E056C-0871-6C84-80AC-A4D7501BB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DE6F-1F7B-11B7-A4FD-B04436081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9A072-A3F5-7D52-8611-146A46AB2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12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2805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2954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68033-CE91-75A0-3B5C-9E91A8B5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01A51-2C16-7CB9-A820-763F2E6E8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8DEB8-4507-7442-B7D9-FD76438F7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EDC46-D027-D5A6-A57C-644D32E9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3C0DB-2BB6-755C-76EA-5A56D207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43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41D0-33AB-F0F2-3EF3-22C536FA8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2290A-D8EB-83A1-3A37-C5B12A98C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25704-64BC-4274-85AE-BF95C4E9A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9B76D-F47D-8FE2-489C-3AFCED41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DD31-E36C-E8FF-A291-D1761EC4A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01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D9161-5991-F2B2-0131-066C21E37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929AA-BBB4-DE63-858B-24ED287630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8A723-A967-685F-77E1-497FE768A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85E4C8-5C79-8CC4-890A-27A01F3C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60836-9D24-C376-744D-CA20DC30E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20FAD-C7E6-70AB-CE8F-04C2277D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94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A22A-6F24-0620-13E7-E4998380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4356D-7E9B-8CC4-69FB-6E633077F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335AAF-119B-756D-CF6D-0EF237B27D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68122-CDF4-06A6-D64E-04308DAB8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85D8A3-2625-5AC9-B690-5718FC9ED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624C74-1C60-670B-5DB7-B60333490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C72173-ABBC-9F64-EB1D-131D2DCD2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F5A051-E994-DF31-E7D9-9ABE887D6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2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83A00-F290-58E0-1E4B-7B1E313D9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2EEFB3-471D-7958-29E1-966B43D43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E912F5-4178-056B-0F3E-B88AF2C1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E168BA-3AA8-760A-3C1A-D1A981BF5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21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393427-BC3D-1B21-AF4B-C86357462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DAD976-F63C-3E11-C04B-3C194AF7E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AA6CA-E181-7AE8-672A-1837E07B8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33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BFB7C-9727-F923-848D-F18AE921E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8403-D1D0-BB93-5936-78A791CFB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1A535-FB52-0A92-DE6F-3DE233962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899FB-FACE-5C25-4B96-6408491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0BB8E-8CCA-A8A9-7AB2-FB3A0008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E6E54-5450-06A7-B7F1-DE149B0C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9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7463-8ECD-96C6-A6D7-971AD59EC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9AD6B-31ED-1864-AFA9-FB7E8544A4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0A2D8-F26F-0420-C3BA-01147ACAD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CE047-3845-B171-5C4F-FBFEC61CC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49E9F-7908-5702-D41D-47C78C4D7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A318A-7752-1B1C-AF3D-2D5583E07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0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B0EAB-E899-0716-1A56-426B6EFEE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93F-083A-EB06-1830-04DA4BD9E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CE9DD-8B1A-DBB7-D70B-66A56F4F85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DC0549-6BAA-634D-B8CF-FDFD9CAEB3CB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1AE2D-877D-CF99-E786-3576317E0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51209-0C36-0BEB-7A09-DF13D0524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31BB7E-B316-A64F-A253-6ECD38F96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72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2lZZ_FzlIJY?feature=oembed" TargetMode="Externa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4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nav1004/BAI_Sess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aclanthology.org/2021.emnlp-main.630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760858-4656-9564-811C-E828FEEFB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About me</a:t>
            </a:r>
          </a:p>
        </p:txBody>
      </p:sp>
      <p:pic>
        <p:nvPicPr>
          <p:cNvPr id="5" name="Content Placeholder 4" descr="A person in a purple shirt and tie&#10;&#10;Description automatically generated with medium confidence">
            <a:extLst>
              <a:ext uri="{FF2B5EF4-FFF2-40B4-BE49-F238E27FC236}">
                <a16:creationId xmlns:a16="http://schemas.microsoft.com/office/drawing/2014/main" id="{66549B67-12A1-5914-89B9-A8E54C219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3" r="13985" b="-2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BA7C957-D055-E297-6FA5-BB991A530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Currently working as Senior Data Scientist @Publicis Groupe</a:t>
            </a:r>
          </a:p>
          <a:p>
            <a:r>
              <a:rPr lang="en-US" sz="2200" dirty="0"/>
              <a:t>6+ Years of Experience in Data Science and Machine learning</a:t>
            </a:r>
          </a:p>
          <a:p>
            <a:r>
              <a:rPr lang="en-US" sz="2200" dirty="0"/>
              <a:t>Led and Mentored teams in various Hackathons</a:t>
            </a:r>
          </a:p>
          <a:p>
            <a:r>
              <a:rPr lang="en-US" sz="2200" dirty="0" err="1"/>
              <a:t>B.Tech</a:t>
            </a:r>
            <a:r>
              <a:rPr lang="en-US" sz="2200" dirty="0"/>
              <a:t> in CSE from Jamia Millia Islamia.</a:t>
            </a:r>
            <a:br>
              <a:rPr lang="en-US" sz="2200" dirty="0"/>
            </a:br>
            <a:r>
              <a:rPr lang="en-US" sz="2200" dirty="0" err="1"/>
              <a:t>M.Tech</a:t>
            </a:r>
            <a:r>
              <a:rPr lang="en-US" sz="2200" dirty="0"/>
              <a:t> in Data Science from IIT Hyderabad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90113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2" name="Rectangle 1025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1" name="Text Box 1">
            <a:extLst>
              <a:ext uri="{FF2B5EF4-FFF2-40B4-BE49-F238E27FC236}">
                <a16:creationId xmlns:a16="http://schemas.microsoft.com/office/drawing/2014/main" id="{2D9BAEA6-02C9-6289-6CF8-36CDAA694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926" y="-159282"/>
            <a:ext cx="9795638" cy="11143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</a:pPr>
            <a:r>
              <a:rPr lang="en-US" altLang="en-US" sz="3600" b="1" u="sng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the K-Means Clustering algorithm works?</a:t>
            </a:r>
          </a:p>
        </p:txBody>
      </p:sp>
      <p:pic>
        <p:nvPicPr>
          <p:cNvPr id="3" name="Online Media 2" descr="K-Means Algorithm Visualization">
            <a:hlinkClick r:id="" action="ppaction://media"/>
            <a:extLst>
              <a:ext uri="{FF2B5EF4-FFF2-40B4-BE49-F238E27FC236}">
                <a16:creationId xmlns:a16="http://schemas.microsoft.com/office/drawing/2014/main" id="{C2169963-94EE-B611-AB39-C32793B5EE4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8734" y="1227777"/>
            <a:ext cx="10976728" cy="528581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points&#10;&#10;AI-generated content may be incorrect.">
            <a:extLst>
              <a:ext uri="{FF2B5EF4-FFF2-40B4-BE49-F238E27FC236}">
                <a16:creationId xmlns:a16="http://schemas.microsoft.com/office/drawing/2014/main" id="{A2066A9C-E411-0049-0E26-736889437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02" y="546395"/>
            <a:ext cx="11342799" cy="58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425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F3C1E131-6B33-B688-6272-7A9954B0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89" y="277482"/>
            <a:ext cx="11422734" cy="601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7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&#10;&#10;AI-generated content may be incorrect.">
            <a:extLst>
              <a:ext uri="{FF2B5EF4-FFF2-40B4-BE49-F238E27FC236}">
                <a16:creationId xmlns:a16="http://schemas.microsoft.com/office/drawing/2014/main" id="{FDCAE591-6F0A-1F2D-FA29-7D8B20D4B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27" y="278794"/>
            <a:ext cx="11378555" cy="60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33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57946-FC7F-477C-9867-0ED704A85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5" y="169682"/>
            <a:ext cx="11740617" cy="82150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Improvements of </a:t>
            </a:r>
            <a:r>
              <a:rPr lang="en-IN" dirty="0" err="1">
                <a:solidFill>
                  <a:schemeClr val="accent2">
                    <a:lumMod val="75000"/>
                  </a:schemeClr>
                </a:solidFill>
              </a:rPr>
              <a:t>KMeans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77B66E3-3803-4788-BC62-221F4919CB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323930" y="136939"/>
            <a:ext cx="602825" cy="365125"/>
          </a:xfrm>
        </p:spPr>
        <p:txBody>
          <a:bodyPr/>
          <a:lstStyle/>
          <a:p>
            <a:fld id="{80FED9D3-AF84-488D-8A6A-726D5349CDAB}" type="slidenum">
              <a:rPr lang="en-IN" sz="28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/>
              <a:t>14</a:t>
            </a:fld>
            <a:endParaRPr lang="en-IN" sz="2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314819C9-D576-44D5-A1AF-875A21D5EF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5245" y="1130786"/>
                <a:ext cx="11740617" cy="555753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endParaRPr lang="en-IN" dirty="0">
                  <a:latin typeface="Abadi Extra Light" panose="020B0204020104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IN" b="1" i="0" dirty="0" smtClean="0">
                        <a:latin typeface="Cambria Math" panose="02040503050406030204" pitchFamily="18" charset="0"/>
                      </a:rPr>
                      <m:t>𝐊</m:t>
                    </m:r>
                  </m:oMath>
                </a14:m>
                <a:r>
                  <a:rPr lang="en-IN" b="1" dirty="0">
                    <a:latin typeface="Abadi Extra Light" panose="020B0204020104020204" pitchFamily="34" charset="0"/>
                  </a:rPr>
                  <a:t>-means++</a:t>
                </a:r>
              </a:p>
              <a:p>
                <a:pPr marL="0" indent="0">
                  <a:buNone/>
                </a:pPr>
                <a:endParaRPr lang="en-IN" sz="200" dirty="0">
                  <a:latin typeface="Abadi Extra Light" panose="020B0204020104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IN" dirty="0">
                    <a:latin typeface="Abadi Extra Light" panose="020B0204020104020204" pitchFamily="34" charset="0"/>
                  </a:rPr>
                  <a:t>Only difference is the way we initialize the cluster centres (rest of it is just 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IN" dirty="0">
                    <a:latin typeface="Abadi Extra Light" panose="020B0204020104020204" pitchFamily="34" charset="0"/>
                  </a:rPr>
                  <a:t>-means)</a:t>
                </a:r>
              </a:p>
              <a:p>
                <a:pPr marL="457200" lvl="1" indent="0">
                  <a:buNone/>
                </a:pPr>
                <a:endParaRPr lang="en-IN" sz="200" dirty="0">
                  <a:latin typeface="Abadi Extra Light" panose="020B0204020104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IN" sz="2200" dirty="0">
                    <a:latin typeface="Abadi Extra Light" panose="020B0204020104020204" pitchFamily="34" charset="0"/>
                  </a:rPr>
                  <a:t>Basic idea: Initialize cluster </a:t>
                </a:r>
                <a:r>
                  <a:rPr lang="en-IN" sz="2200" dirty="0" err="1">
                    <a:latin typeface="Abadi Extra Light" panose="020B0204020104020204" pitchFamily="34" charset="0"/>
                  </a:rPr>
                  <a:t>centers</a:t>
                </a:r>
                <a:r>
                  <a:rPr lang="en-IN" sz="2200" dirty="0">
                    <a:latin typeface="Abadi Extra Light" panose="020B0204020104020204" pitchFamily="34" charset="0"/>
                  </a:rPr>
                  <a:t> such that they are reasonably far from each other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GB" sz="2600" b="1" dirty="0">
                    <a:latin typeface="Abadi Extra Light" panose="020B0204020104020204" pitchFamily="34" charset="0"/>
                  </a:rPr>
                  <a:t>K-Medoid</a:t>
                </a:r>
                <a:r>
                  <a:rPr lang="en-GB" sz="2600" dirty="0">
                    <a:latin typeface="Abadi Extra Light" panose="020B0204020104020204" pitchFamily="34" charset="0"/>
                  </a:rPr>
                  <a:t> 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sz="2200" dirty="0">
                    <a:latin typeface="Abadi Extra Light" panose="020B0204020104020204" pitchFamily="34" charset="0"/>
                  </a:rPr>
                  <a:t>Take any k data point </a:t>
                </a:r>
                <a:r>
                  <a:rPr lang="en-GB" sz="2200" dirty="0" err="1">
                    <a:latin typeface="Abadi Extra Light" panose="020B0204020104020204" pitchFamily="34" charset="0"/>
                  </a:rPr>
                  <a:t>i.e</a:t>
                </a:r>
                <a:r>
                  <a:rPr lang="en-GB" sz="2200" dirty="0">
                    <a:latin typeface="Abadi Extra Light" panose="020B0204020104020204" pitchFamily="34" charset="0"/>
                  </a:rPr>
                  <a:t> k medoids from the data sample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GB" sz="2200" dirty="0">
                    <a:latin typeface="Abadi Extra Light" panose="020B0204020104020204" pitchFamily="34" charset="0"/>
                  </a:rPr>
                  <a:t>Assign each data point with it’s nearest medoid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GB" sz="2200" dirty="0">
                  <a:latin typeface="Abadi Extra Light" panose="020B0204020104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GB" sz="2600" dirty="0">
                  <a:latin typeface="Abadi Extra Light" panose="020B020402010402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GB" sz="2600" dirty="0">
                  <a:latin typeface="Abadi Extra Light" panose="020B0204020104020204" pitchFamily="34" charset="0"/>
                </a:endParaRPr>
              </a:p>
              <a:p>
                <a:pPr marL="0" indent="0">
                  <a:buNone/>
                </a:pPr>
                <a:endParaRPr lang="en-GB" sz="2600" dirty="0">
                  <a:latin typeface="Abadi Extra Light" panose="020B0204020104020204" pitchFamily="34" charset="0"/>
                </a:endParaRPr>
              </a:p>
              <a:p>
                <a:pPr marL="0" indent="0">
                  <a:buNone/>
                </a:pPr>
                <a:endParaRPr lang="en-GB" sz="800" dirty="0">
                  <a:latin typeface="Abadi Extra Light" panose="020B0204020104020204" pitchFamily="34" charset="0"/>
                </a:endParaRPr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314819C9-D576-44D5-A1AF-875A21D5EF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5245" y="1130786"/>
                <a:ext cx="11740617" cy="5557532"/>
              </a:xfrm>
              <a:blipFill>
                <a:blip r:embed="rId3"/>
                <a:stretch>
                  <a:fillRect l="-9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9EDC875-6227-1E77-855C-EBB8079BF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6416" y="4510461"/>
            <a:ext cx="6495969" cy="18547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567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317"/>
    </mc:Choice>
    <mc:Fallback xmlns="">
      <p:transition spd="slow" advTm="175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57946-FC7F-477C-9867-0ED704A85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45" y="169682"/>
            <a:ext cx="11740617" cy="82150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Evaluating Clustering Algorithms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77B66E3-3803-4788-BC62-221F4919CB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323930" y="136939"/>
            <a:ext cx="602825" cy="365125"/>
          </a:xfrm>
        </p:spPr>
        <p:txBody>
          <a:bodyPr/>
          <a:lstStyle/>
          <a:p>
            <a:fld id="{80FED9D3-AF84-488D-8A6A-726D5349CDAB}" type="slidenum">
              <a:rPr lang="en-IN" sz="28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/>
              <a:t>15</a:t>
            </a:fld>
            <a:endParaRPr lang="en-IN" sz="2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4819C9-D576-44D5-A1AF-875A21D5E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245" y="1130786"/>
            <a:ext cx="11740617" cy="555753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Abadi Extra Light" panose="020B0204020104020204" pitchFamily="34" charset="0"/>
              </a:rPr>
              <a:t>Purity: Looks at how many points in each cluster belong to the majority class in that cluster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latin typeface="Abadi Extra Light" panose="020B0204020104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latin typeface="Abadi Extra Light" panose="020B0204020104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latin typeface="Abadi Extra Light" panose="020B0204020104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latin typeface="Abadi Extra Light" panose="020B0204020104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Abadi Extra Light" panose="020B0204020104020204" pitchFamily="34" charset="0"/>
              </a:rPr>
              <a:t>Rand Index (RI): Can also look at what fractions of pairs of points with same (resp. different) label are assigned to same (resp. different) cluster</a:t>
            </a:r>
          </a:p>
          <a:p>
            <a:pPr marL="0" indent="0">
              <a:buNone/>
            </a:pPr>
            <a:endParaRPr lang="en-GB" sz="2600" dirty="0">
              <a:latin typeface="Abadi Extra Light" panose="020B0204020104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GB" sz="2600" dirty="0">
              <a:latin typeface="Abadi Extra Light" panose="020B0204020104020204" pitchFamily="34" charset="0"/>
            </a:endParaRPr>
          </a:p>
          <a:p>
            <a:pPr marL="0" indent="0">
              <a:buNone/>
            </a:pPr>
            <a:endParaRPr lang="en-GB" sz="2600" dirty="0">
              <a:latin typeface="Abadi Extra Light" panose="020B0204020104020204" pitchFamily="34" charset="0"/>
            </a:endParaRPr>
          </a:p>
          <a:p>
            <a:pPr marL="0" indent="0">
              <a:buNone/>
            </a:pPr>
            <a:endParaRPr lang="en-GB" sz="800" dirty="0">
              <a:latin typeface="Abadi Extra Light" panose="020B0204020104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12E3F3-42A3-4EEC-9CEE-B78CABAFF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558" y="1975091"/>
            <a:ext cx="3914775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4C0EAB-2C26-40B8-AC8F-D1273045F1AF}"/>
              </a:ext>
            </a:extLst>
          </p:cNvPr>
          <p:cNvSpPr txBox="1"/>
          <p:nvPr/>
        </p:nvSpPr>
        <p:spPr>
          <a:xfrm>
            <a:off x="4254374" y="24448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0000FF"/>
                </a:solidFill>
              </a:rPr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F31570-6F77-4AEB-95D8-081F059085D3}"/>
              </a:ext>
            </a:extLst>
          </p:cNvPr>
          <p:cNvSpPr txBox="1"/>
          <p:nvPr/>
        </p:nvSpPr>
        <p:spPr>
          <a:xfrm>
            <a:off x="5555102" y="24448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0000FF"/>
                </a:solidFill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66947-F966-4ACD-B3EB-8C8C65AA30D3}"/>
              </a:ext>
            </a:extLst>
          </p:cNvPr>
          <p:cNvSpPr txBox="1"/>
          <p:nvPr/>
        </p:nvSpPr>
        <p:spPr>
          <a:xfrm>
            <a:off x="6855830" y="24448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0000FF"/>
                </a:solidFill>
              </a:rPr>
              <a:t>3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97DDFF18-D84D-4BB2-A18F-12EE615E38D3}"/>
              </a:ext>
            </a:extLst>
          </p:cNvPr>
          <p:cNvSpPr/>
          <p:nvPr/>
        </p:nvSpPr>
        <p:spPr>
          <a:xfrm>
            <a:off x="395167" y="2387530"/>
            <a:ext cx="2947880" cy="689596"/>
          </a:xfrm>
          <a:prstGeom prst="wedgeRectCallout">
            <a:avLst>
              <a:gd name="adj1" fmla="val 68148"/>
              <a:gd name="adj2" fmla="val 9597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rgbClr val="0000FF"/>
                </a:solidFill>
                <a:latin typeface="Abadi Extra Light" panose="020B0204020104020204" pitchFamily="34" charset="0"/>
              </a:rPr>
              <a:t>3 classes  (x, o ,   , assuming known ground truth labels)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54007D45-3BE6-43BF-AE64-08868A125AA1}"/>
              </a:ext>
            </a:extLst>
          </p:cNvPr>
          <p:cNvSpPr/>
          <p:nvPr/>
        </p:nvSpPr>
        <p:spPr>
          <a:xfrm>
            <a:off x="2009867" y="2544780"/>
            <a:ext cx="117446" cy="120436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87D824-6D2A-4F5B-8188-F1F979E02EA9}"/>
                  </a:ext>
                </a:extLst>
              </p:cNvPr>
              <p:cNvSpPr txBox="1"/>
              <p:nvPr/>
            </p:nvSpPr>
            <p:spPr>
              <a:xfrm>
                <a:off x="7778173" y="2547662"/>
                <a:ext cx="27270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dirty="0"/>
                  <a:t>Purity = (5+4+3)/17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≈0.71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4="http://schemas.microsoft.com/office/drawing/2010/main" xmlns="" xmlns:a16="http://schemas.microsoft.com/office/drawing/2014/main" id="{DC87D824-6D2A-4F5B-8188-F1F979E02E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8173" y="2547662"/>
                <a:ext cx="2727029" cy="369332"/>
              </a:xfrm>
              <a:prstGeom prst="rect">
                <a:avLst/>
              </a:prstGeom>
              <a:blipFill>
                <a:blip r:embed="rId4" cstate="print"/>
                <a:stretch>
                  <a:fillRect l="-2013" t="-9836" b="-2459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73F9157A-8DF4-4D56-9821-CF31B21D7A2B}"/>
              </a:ext>
            </a:extLst>
          </p:cNvPr>
          <p:cNvSpPr/>
          <p:nvPr/>
        </p:nvSpPr>
        <p:spPr>
          <a:xfrm>
            <a:off x="8891572" y="1918940"/>
            <a:ext cx="2454571" cy="525941"/>
          </a:xfrm>
          <a:prstGeom prst="wedgeRectCallout">
            <a:avLst>
              <a:gd name="adj1" fmla="val -37825"/>
              <a:gd name="adj2" fmla="val 79272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Sum and divide by total number of points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99BAB620-AF64-4ADD-9B7D-71901885A7A2}"/>
              </a:ext>
            </a:extLst>
          </p:cNvPr>
          <p:cNvSpPr/>
          <p:nvPr/>
        </p:nvSpPr>
        <p:spPr>
          <a:xfrm>
            <a:off x="7663334" y="3033413"/>
            <a:ext cx="4342528" cy="276457"/>
          </a:xfrm>
          <a:prstGeom prst="wedgeRectCallout">
            <a:avLst>
              <a:gd name="adj1" fmla="val -41095"/>
              <a:gd name="adj2" fmla="val -106462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Close to 0 for bad clustering, 1 for perfect clustering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D89CD042-67DE-484B-B43B-19D97DEC7EDD}"/>
              </a:ext>
            </a:extLst>
          </p:cNvPr>
          <p:cNvSpPr/>
          <p:nvPr/>
        </p:nvSpPr>
        <p:spPr>
          <a:xfrm>
            <a:off x="4213280" y="3506372"/>
            <a:ext cx="7729563" cy="276457"/>
          </a:xfrm>
          <a:prstGeom prst="wedgeRectCallout">
            <a:avLst>
              <a:gd name="adj1" fmla="val 232"/>
              <a:gd name="adj2" fmla="val -135519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dirty="0">
                <a:solidFill>
                  <a:schemeClr val="tx1"/>
                </a:solidFill>
                <a:latin typeface="Abadi Extra Light" panose="020B0204020104020204" pitchFamily="34" charset="0"/>
              </a:rPr>
              <a:t>Also a bad metric if number of clusters is very large – each cluster will be kind of pure anyway</a:t>
            </a:r>
          </a:p>
        </p:txBody>
      </p:sp>
      <p:pic>
        <p:nvPicPr>
          <p:cNvPr id="1026" name="Picture 2" descr="\begin{eqnarray*}&#10;\mbox{RI} = \frac{\mbox{TP}+\mbox{TN}}{\mbox{TP}+\mbox{FP}+\mbox{FN}+\mbox{TN}}&#10;\end{eqnarray*}">
            <a:extLst>
              <a:ext uri="{FF2B5EF4-FFF2-40B4-BE49-F238E27FC236}">
                <a16:creationId xmlns:a16="http://schemas.microsoft.com/office/drawing/2014/main" id="{3013F117-4337-4871-99C6-902500567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37" y="5488559"/>
            <a:ext cx="3223642" cy="72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37E76B5C-EE54-4BF0-9A04-FE285ADA0DF1}"/>
              </a:ext>
            </a:extLst>
          </p:cNvPr>
          <p:cNvSpPr/>
          <p:nvPr/>
        </p:nvSpPr>
        <p:spPr>
          <a:xfrm>
            <a:off x="3850700" y="4877857"/>
            <a:ext cx="3277673" cy="525941"/>
          </a:xfrm>
          <a:prstGeom prst="wedgeRectCallout">
            <a:avLst>
              <a:gd name="adj1" fmla="val 40530"/>
              <a:gd name="adj2" fmla="val 72901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True Positive: No. of pairs with same true label and same cluster</a:t>
            </a:r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433F19B5-FE6C-4AB0-97A1-E333608AD8AC}"/>
              </a:ext>
            </a:extLst>
          </p:cNvPr>
          <p:cNvSpPr/>
          <p:nvPr/>
        </p:nvSpPr>
        <p:spPr>
          <a:xfrm>
            <a:off x="8012031" y="4913338"/>
            <a:ext cx="3277673" cy="525941"/>
          </a:xfrm>
          <a:prstGeom prst="wedgeRectCallout">
            <a:avLst>
              <a:gd name="adj1" fmla="val -47666"/>
              <a:gd name="adj2" fmla="val 81720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True Negative: No. of pairs with diff true label and diff clusters</a:t>
            </a:r>
          </a:p>
        </p:txBody>
      </p:sp>
      <p:sp>
        <p:nvSpPr>
          <p:cNvPr id="20" name="Speech Bubble: Rectangle 19">
            <a:extLst>
              <a:ext uri="{FF2B5EF4-FFF2-40B4-BE49-F238E27FC236}">
                <a16:creationId xmlns:a16="http://schemas.microsoft.com/office/drawing/2014/main" id="{B7A7AEBC-C9D2-4CAF-B241-FE5BC20A5ADD}"/>
              </a:ext>
            </a:extLst>
          </p:cNvPr>
          <p:cNvSpPr/>
          <p:nvPr/>
        </p:nvSpPr>
        <p:spPr>
          <a:xfrm>
            <a:off x="4203612" y="6264044"/>
            <a:ext cx="3277673" cy="525941"/>
          </a:xfrm>
          <a:prstGeom prst="wedgeRectCallout">
            <a:avLst>
              <a:gd name="adj1" fmla="val 36224"/>
              <a:gd name="adj2" fmla="val -65204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False Positive: No. of pairs with diff true label and same cluster</a:t>
            </a:r>
          </a:p>
        </p:txBody>
      </p: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26537387-ED5A-4E5F-920D-E2AD300CB111}"/>
              </a:ext>
            </a:extLst>
          </p:cNvPr>
          <p:cNvSpPr/>
          <p:nvPr/>
        </p:nvSpPr>
        <p:spPr>
          <a:xfrm>
            <a:off x="7665883" y="6247138"/>
            <a:ext cx="3277673" cy="525941"/>
          </a:xfrm>
          <a:prstGeom prst="wedgeRectCallout">
            <a:avLst>
              <a:gd name="adj1" fmla="val -40004"/>
              <a:gd name="adj2" fmla="val -62755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False Negative: No. of pairs with same true label and diff cluster</a:t>
            </a:r>
          </a:p>
        </p:txBody>
      </p:sp>
      <p:pic>
        <p:nvPicPr>
          <p:cNvPr id="1028" name="Picture 4" descr="\begin{eqnarray*}&#10;P = \frac{\mbox{TP}}{\mbox{TP}+\mbox{FP}} \qquad&#10;R = \frac{\mb...&#10;...+\mbox{FN}} \qquad&#10;F_{\beta} = \frac{(\beta^2+1)PR}{\beta^2 P+R}&#10;\end{eqnarray*}">
            <a:extLst>
              <a:ext uri="{FF2B5EF4-FFF2-40B4-BE49-F238E27FC236}">
                <a16:creationId xmlns:a16="http://schemas.microsoft.com/office/drawing/2014/main" id="{F9A552B4-7EB0-4CF5-BD02-2238ABC17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9" y="5693842"/>
            <a:ext cx="357187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CFCE9B2-996E-4E73-81E6-7982C239E5C2}"/>
                  </a:ext>
                </a:extLst>
              </p:cNvPr>
              <p:cNvSpPr txBox="1"/>
              <p:nvPr/>
            </p:nvSpPr>
            <p:spPr>
              <a:xfrm>
                <a:off x="71053" y="5299760"/>
                <a:ext cx="2377767" cy="394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 dirty="0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IN" i="1" dirty="0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IN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>
                    <a:latin typeface="Abadi Extra Light" panose="020B0204020104020204" pitchFamily="34" charset="0"/>
                  </a:rPr>
                  <a:t>score is also popular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4="http://schemas.microsoft.com/office/drawing/2010/main" xmlns="" xmlns:a16="http://schemas.microsoft.com/office/drawing/2014/main" id="{1CFCE9B2-996E-4E73-81E6-7982C239E5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3" y="5299760"/>
                <a:ext cx="2377767" cy="394082"/>
              </a:xfrm>
              <a:prstGeom prst="rect">
                <a:avLst/>
              </a:prstGeom>
              <a:blipFill>
                <a:blip r:embed="rId7" cstate="print"/>
                <a:stretch>
                  <a:fillRect t="-7692" b="-1692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0FF073A2-CA7D-438A-A6F1-44D4FA26EF2F}"/>
              </a:ext>
            </a:extLst>
          </p:cNvPr>
          <p:cNvSpPr/>
          <p:nvPr/>
        </p:nvSpPr>
        <p:spPr>
          <a:xfrm>
            <a:off x="71053" y="5299760"/>
            <a:ext cx="3677505" cy="964284"/>
          </a:xfrm>
          <a:prstGeom prst="rect">
            <a:avLst/>
          </a:prstGeom>
          <a:solidFill>
            <a:schemeClr val="accent1">
              <a:alpha val="1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Speech Bubble: Rectangle 24">
            <a:extLst>
              <a:ext uri="{FF2B5EF4-FFF2-40B4-BE49-F238E27FC236}">
                <a16:creationId xmlns:a16="http://schemas.microsoft.com/office/drawing/2014/main" id="{F7B3CC6D-9D42-42BB-BC25-89B3DE165FE4}"/>
              </a:ext>
            </a:extLst>
          </p:cNvPr>
          <p:cNvSpPr/>
          <p:nvPr/>
        </p:nvSpPr>
        <p:spPr>
          <a:xfrm>
            <a:off x="83170" y="6301981"/>
            <a:ext cx="1044362" cy="386337"/>
          </a:xfrm>
          <a:prstGeom prst="wedgeRectCallout">
            <a:avLst>
              <a:gd name="adj1" fmla="val -37809"/>
              <a:gd name="adj2" fmla="val -94380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Precision</a:t>
            </a:r>
          </a:p>
        </p:txBody>
      </p:sp>
      <p:sp>
        <p:nvSpPr>
          <p:cNvPr id="26" name="Speech Bubble: Rectangle 25">
            <a:extLst>
              <a:ext uri="{FF2B5EF4-FFF2-40B4-BE49-F238E27FC236}">
                <a16:creationId xmlns:a16="http://schemas.microsoft.com/office/drawing/2014/main" id="{5BBA0A07-968F-4B04-A314-14339CA73996}"/>
              </a:ext>
            </a:extLst>
          </p:cNvPr>
          <p:cNvSpPr/>
          <p:nvPr/>
        </p:nvSpPr>
        <p:spPr>
          <a:xfrm>
            <a:off x="1309607" y="6301980"/>
            <a:ext cx="749930" cy="386337"/>
          </a:xfrm>
          <a:prstGeom prst="wedgeRectCallout">
            <a:avLst>
              <a:gd name="adj1" fmla="val -37809"/>
              <a:gd name="adj2" fmla="val -94380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badi Extra Light" panose="020B0204020104020204" pitchFamily="34" charset="0"/>
              </a:rPr>
              <a:t>Recall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886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581"/>
    </mc:Choice>
    <mc:Fallback xmlns="">
      <p:transition spd="slow" advTm="631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9" grpId="0" animBg="1"/>
      <p:bldP spid="5" grpId="0" animBg="1"/>
      <p:bldP spid="6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17" grpId="0" animBg="1"/>
      <p:bldP spid="25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8AE60-AB5C-AEE6-536B-061F36357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809" y="763260"/>
            <a:ext cx="11360800" cy="45552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67" b="1" dirty="0">
                <a:latin typeface="Calibri Light"/>
                <a:cs typeface="Calibri Light"/>
              </a:rPr>
              <a:t>Code</a:t>
            </a:r>
            <a:r>
              <a:rPr lang="en-US" sz="1867" dirty="0">
                <a:latin typeface="Calibri Light"/>
                <a:cs typeface="Calibri Light"/>
              </a:rPr>
              <a:t>   </a:t>
            </a:r>
            <a:r>
              <a:rPr lang="en-US" sz="1867" dirty="0">
                <a:latin typeface="Calibri Light"/>
                <a:cs typeface="Calibri Light"/>
                <a:hlinkClick r:id="rId3"/>
              </a:rPr>
              <a:t>https</a:t>
            </a:r>
            <a:r>
              <a:rPr lang="en-US" sz="1867" dirty="0">
                <a:latin typeface="Calibri Light"/>
                <a:cs typeface="Calibri Light"/>
                <a:hlinkClick r:id="rId3"/>
              </a:rPr>
              <a:t>://github.com/Abhinav1004/BAI_Session</a:t>
            </a:r>
            <a:endParaRPr lang="en-IN" sz="1867" dirty="0">
              <a:solidFill>
                <a:srgbClr val="212529"/>
              </a:solidFill>
              <a:latin typeface="Calibri Light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IN" sz="1867" dirty="0">
                <a:solidFill>
                  <a:srgbClr val="446E9B"/>
                </a:solidFill>
                <a:latin typeface="Calibri Light"/>
                <a:cs typeface="Calibri Light"/>
                <a:hlinkClick r:id="rId4"/>
              </a:rPr>
              <a:t>Document-Level Text Simplification: Dataset, Criteria and Baseline</a:t>
            </a:r>
            <a:r>
              <a:rPr lang="en-IN" sz="1867" dirty="0">
                <a:solidFill>
                  <a:srgbClr val="446E9B"/>
                </a:solidFill>
                <a:latin typeface="Calibri Light"/>
                <a:cs typeface="Calibri Light"/>
              </a:rPr>
              <a:t>(</a:t>
            </a:r>
            <a:r>
              <a:rPr lang="en-IN" sz="1867" dirty="0" err="1">
                <a:solidFill>
                  <a:srgbClr val="446E9B"/>
                </a:solidFill>
                <a:latin typeface="Calibri Light"/>
                <a:cs typeface="Calibri Light"/>
              </a:rPr>
              <a:t>Sun,Wan</a:t>
            </a:r>
            <a:r>
              <a:rPr lang="en-IN" sz="1867" dirty="0">
                <a:solidFill>
                  <a:srgbClr val="446E9B"/>
                </a:solidFill>
                <a:latin typeface="Calibri Light"/>
                <a:cs typeface="Calibri Light"/>
              </a:rPr>
              <a:t>)</a:t>
            </a:r>
            <a:endParaRPr lang="en-IN" sz="1867" dirty="0">
              <a:solidFill>
                <a:srgbClr val="446E9B"/>
              </a:solidFill>
              <a:latin typeface="Calibri Light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IN" sz="1867" dirty="0">
                <a:latin typeface="Calibri Light"/>
                <a:cs typeface="Calibri Light"/>
              </a:rPr>
              <a:t>Evaluating Document Simplification: On the Importance of Separately Assessing Simplicity and Meaning Preservation (</a:t>
            </a:r>
            <a:r>
              <a:rPr lang="en-IN" sz="1867" dirty="0" err="1">
                <a:latin typeface="Calibri Light"/>
                <a:cs typeface="Calibri Light"/>
              </a:rPr>
              <a:t>CripWell</a:t>
            </a:r>
            <a:r>
              <a:rPr lang="en-IN" sz="1867" dirty="0">
                <a:latin typeface="Calibri Light"/>
                <a:cs typeface="Calibri Light"/>
              </a:rPr>
              <a:t> et al)</a:t>
            </a:r>
            <a:endParaRPr lang="en-IN" sz="1867" dirty="0">
              <a:solidFill>
                <a:srgbClr val="212529"/>
              </a:solidFill>
              <a:latin typeface="Calibri Light"/>
              <a:cs typeface="Calibri Light"/>
            </a:endParaRPr>
          </a:p>
          <a:p>
            <a:pPr>
              <a:lnSpc>
                <a:spcPct val="150000"/>
              </a:lnSpc>
            </a:pPr>
            <a:r>
              <a:rPr lang="en-IN" sz="1867" dirty="0">
                <a:latin typeface="Calibri Light"/>
                <a:cs typeface="Helvetica"/>
              </a:rPr>
              <a:t>Graph-based Model Using Text Simplification (</a:t>
            </a:r>
            <a:r>
              <a:rPr lang="en-IN" sz="1867" dirty="0" err="1">
                <a:latin typeface="Calibri Light"/>
                <a:cs typeface="Helvetica"/>
              </a:rPr>
              <a:t>Xu,Pan</a:t>
            </a:r>
            <a:r>
              <a:rPr lang="en-IN" sz="1867" dirty="0">
                <a:latin typeface="Calibri Light"/>
                <a:cs typeface="Helvetica"/>
              </a:rPr>
              <a:t> 2021)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EFE41B2-5AA3-F9C0-F139-C4AF56F0391C}"/>
              </a:ext>
            </a:extLst>
          </p:cNvPr>
          <p:cNvSpPr txBox="1">
            <a:spLocks/>
          </p:cNvSpPr>
          <p:nvPr/>
        </p:nvSpPr>
        <p:spPr>
          <a:xfrm>
            <a:off x="688555" y="88079"/>
            <a:ext cx="10667039" cy="69022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7500" lnSpcReduction="10000"/>
          </a:bodyPr>
          <a:lstStyle>
            <a:lvl1pPr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sz="3200">
                <a:latin typeface="Calibri"/>
                <a:ea typeface="+mj-lt"/>
                <a:cs typeface="+mj-lt"/>
              </a:rPr>
              <a:t>references</a:t>
            </a:r>
            <a:endParaRPr lang="en-US" sz="5333"/>
          </a:p>
        </p:txBody>
      </p:sp>
    </p:spTree>
    <p:extLst>
      <p:ext uri="{BB962C8B-B14F-4D97-AF65-F5344CB8AC3E}">
        <p14:creationId xmlns:p14="http://schemas.microsoft.com/office/powerpoint/2010/main" val="65002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E3EE7-50BF-EB8B-7E71-4B80A1C49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5" y="88079"/>
            <a:ext cx="6845667" cy="690221"/>
          </a:xfrm>
        </p:spPr>
        <p:txBody>
          <a:bodyPr>
            <a:normAutofit/>
          </a:bodyPr>
          <a:lstStyle/>
          <a:p>
            <a:pPr algn="l"/>
            <a:r>
              <a:rPr lang="en-US" sz="3200">
                <a:latin typeface="Calibri"/>
                <a:cs typeface="Calibri"/>
              </a:rPr>
              <a:t>Content</a:t>
            </a:r>
          </a:p>
        </p:txBody>
      </p:sp>
      <p:graphicFrame>
        <p:nvGraphicFramePr>
          <p:cNvPr id="9" name="TextBox 2">
            <a:extLst>
              <a:ext uri="{FF2B5EF4-FFF2-40B4-BE49-F238E27FC236}">
                <a16:creationId xmlns:a16="http://schemas.microsoft.com/office/drawing/2014/main" id="{750104F9-8305-793A-609B-5D107628F5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0920725"/>
              </p:ext>
            </p:extLst>
          </p:nvPr>
        </p:nvGraphicFramePr>
        <p:xfrm>
          <a:off x="690327" y="782080"/>
          <a:ext cx="8785076" cy="3077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81986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1FDF518-7968-A7FF-9E4E-1CF4F89CA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70" y="321206"/>
            <a:ext cx="11201234" cy="621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2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in different poses&#10;&#10;AI-generated content may be incorrect.">
            <a:extLst>
              <a:ext uri="{FF2B5EF4-FFF2-40B4-BE49-F238E27FC236}">
                <a16:creationId xmlns:a16="http://schemas.microsoft.com/office/drawing/2014/main" id="{95BECA5B-6436-995D-4941-37D23D38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58" y="225083"/>
            <a:ext cx="10074907" cy="613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552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diagram&#10;&#10;AI-generated content may be incorrect.">
            <a:extLst>
              <a:ext uri="{FF2B5EF4-FFF2-40B4-BE49-F238E27FC236}">
                <a16:creationId xmlns:a16="http://schemas.microsoft.com/office/drawing/2014/main" id="{356491D9-92D2-19AF-B554-E887B7309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75" y="239150"/>
            <a:ext cx="11593476" cy="624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13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diagram&#10;&#10;AI-generated content may be incorrect.">
            <a:extLst>
              <a:ext uri="{FF2B5EF4-FFF2-40B4-BE49-F238E27FC236}">
                <a16:creationId xmlns:a16="http://schemas.microsoft.com/office/drawing/2014/main" id="{295512D5-7C1B-5518-D95F-A8B2DD8D3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8" y="267287"/>
            <a:ext cx="11352574" cy="639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3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clustering methods&#10;&#10;AI-generated content may be incorrect.">
            <a:extLst>
              <a:ext uri="{FF2B5EF4-FFF2-40B4-BE49-F238E27FC236}">
                <a16:creationId xmlns:a16="http://schemas.microsoft.com/office/drawing/2014/main" id="{6C8DC488-A535-EF7C-8A6C-7B1233BCB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3" y="182456"/>
            <a:ext cx="11667271" cy="630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6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showing a number of dots&#10;&#10;AI-generated content may be incorrect.">
            <a:extLst>
              <a:ext uri="{FF2B5EF4-FFF2-40B4-BE49-F238E27FC236}">
                <a16:creationId xmlns:a16="http://schemas.microsoft.com/office/drawing/2014/main" id="{CBA46161-4352-2F10-53C3-7AB4C826B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24" y="436098"/>
            <a:ext cx="11311647" cy="607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75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7" name="Rectangle 102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249" name="Rectangle 102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57946-FC7F-477C-9867-0ED704A85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GB" sz="3200" i="1"/>
              <a:t>K</a:t>
            </a:r>
            <a:r>
              <a:rPr lang="en-GB" sz="3200"/>
              <a:t>-means algorithm</a:t>
            </a:r>
            <a:endParaRPr lang="en-IN" sz="3200"/>
          </a:p>
        </p:txBody>
      </p:sp>
      <p:sp>
        <p:nvSpPr>
          <p:cNvPr id="10251" name="Rectangle 102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53" name="Rectangle 102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314819C9-D576-44D5-A1AF-875A21D5EF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51164" y="586822"/>
                <a:ext cx="6002636" cy="1645920"/>
              </a:xfrm>
            </p:spPr>
            <p:txBody>
              <a:bodyPr anchor="ctr">
                <a:normAutofit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GB" sz="1800">
                    <a:latin typeface="Abadi Extra Light" panose="020B0204020104020204" pitchFamily="34" charset="0"/>
                  </a:rPr>
                  <a:t>Notation: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b="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IN" sz="18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IN" sz="1800" b="0" i="1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IN" sz="18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1800" b="0" i="1">
                            <a:latin typeface="Cambria Math" panose="02040503050406030204" pitchFamily="18" charset="0"/>
                          </a:rPr>
                          <m:t>1,2,…, </m:t>
                        </m:r>
                        <m:r>
                          <a:rPr lang="en-IN" sz="1800" b="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d>
                  </m:oMath>
                </a14:m>
                <a:r>
                  <a:rPr lang="en-GB" sz="1800">
                    <a:latin typeface="Abadi Extra Light" panose="020B0204020104020204" pitchFamily="34" charset="0"/>
                  </a:rPr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b="1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IN" sz="1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sz="1800">
                    <a:latin typeface="Abadi Extra Light" panose="020B0204020104020204" pitchFamily="34" charset="0"/>
                  </a:rPr>
                  <a:t> is a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GB" sz="1800">
                    <a:latin typeface="Abadi Extra Light" panose="020B0204020104020204" pitchFamily="34" charset="0"/>
                  </a:rPr>
                  <a:t>-dim one-hot vector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IN" sz="1800">
                    <a:latin typeface="Abadi Extra Light" panose="020B020402010402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𝑛𝑘</m:t>
                        </m:r>
                      </m:sub>
                    </m:sSub>
                  </m:oMath>
                </a14:m>
                <a:r>
                  <a:rPr lang="en-GB" sz="1800">
                    <a:latin typeface="Abadi Extra Light" panose="020B0204020104020204" pitchFamily="34" charset="0"/>
                  </a:rPr>
                  <a:t> = 1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sz="1800" i="1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GB" sz="18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GB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>
                    <a:latin typeface="Abadi Extra Light" panose="020B0204020104020204" pitchFamily="34" charset="0"/>
                  </a:rPr>
                  <a:t>mean the same)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GB" sz="1800">
                  <a:latin typeface="Abadi Extra Light" panose="020B0204020104020204" pitchFamily="34" charset="0"/>
                </a:endParaRPr>
              </a:p>
              <a:p>
                <a:pPr marL="0" indent="0">
                  <a:buNone/>
                </a:pPr>
                <a:endParaRPr lang="en-GB" sz="1800">
                  <a:latin typeface="Abadi Extra Light" panose="020B0204020104020204" pitchFamily="34" charset="0"/>
                </a:endParaRPr>
              </a:p>
              <a:p>
                <a:pPr marL="0" indent="0">
                  <a:buNone/>
                </a:pPr>
                <a:endParaRPr lang="en-GB" sz="1800">
                  <a:latin typeface="Abadi Extra Light" panose="020B0204020104020204" pitchFamily="34" charset="0"/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314819C9-D576-44D5-A1AF-875A21D5EF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51164" y="586822"/>
                <a:ext cx="6002636" cy="1645920"/>
              </a:xfrm>
              <a:blipFill>
                <a:blip r:embed="rId3"/>
                <a:stretch>
                  <a:fillRect l="-633" t="-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42" name="Picture 2">
            <a:extLst>
              <a:ext uri="{FF2B5EF4-FFF2-40B4-BE49-F238E27FC236}">
                <a16:creationId xmlns:a16="http://schemas.microsoft.com/office/drawing/2014/main" id="{049FA8C6-5874-48FC-BDB6-152E571CD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4416" y="2520965"/>
            <a:ext cx="10958241" cy="3835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77B66E3-3803-4788-BC62-221F4919CBC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FED9D3-AF84-488D-8A6A-726D5349CDAB}" type="slidenum">
              <a:rPr lang="en-IN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IN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153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345"/>
    </mc:Choice>
    <mc:Fallback xmlns="">
      <p:transition spd="slow" advTm="321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char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|29.1|33.1|80.4|58.6|3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11.2|21.3|45.4|12.8|18.3|34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30.6|40.7|68.2|21.4|11.2|10.9|86.5|54.6|19.5|40.6|28.3|33|31.6|26.6|1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</TotalTime>
  <Words>405</Words>
  <Application>Microsoft Macintosh PowerPoint</Application>
  <PresentationFormat>Widescreen</PresentationFormat>
  <Paragraphs>63</Paragraphs>
  <Slides>16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Abadi Extra Light</vt:lpstr>
      <vt:lpstr>Aptos</vt:lpstr>
      <vt:lpstr>Aptos Display</vt:lpstr>
      <vt:lpstr>Arial</vt:lpstr>
      <vt:lpstr>Calibri</vt:lpstr>
      <vt:lpstr>Calibri Light</vt:lpstr>
      <vt:lpstr>Cambria Math</vt:lpstr>
      <vt:lpstr>Wingdings</vt:lpstr>
      <vt:lpstr>Office Theme</vt:lpstr>
      <vt:lpstr>About me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K-means algorithm</vt:lpstr>
      <vt:lpstr>PowerPoint Presentation</vt:lpstr>
      <vt:lpstr>PowerPoint Presentation</vt:lpstr>
      <vt:lpstr>PowerPoint Presentation</vt:lpstr>
      <vt:lpstr>PowerPoint Presentation</vt:lpstr>
      <vt:lpstr>Improvements of KMeans</vt:lpstr>
      <vt:lpstr>Evaluating Clustering Algorithms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Abhinav Kumar Jha</dc:creator>
  <cp:lastModifiedBy>119736 MDS</cp:lastModifiedBy>
  <cp:revision>19</cp:revision>
  <dcterms:created xsi:type="dcterms:W3CDTF">2025-12-07T19:04:11Z</dcterms:created>
  <dcterms:modified xsi:type="dcterms:W3CDTF">2025-12-08T13:15:07Z</dcterms:modified>
</cp:coreProperties>
</file>

<file path=docProps/thumbnail.jpeg>
</file>